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8" r:id="rId12"/>
    <p:sldId id="269" r:id="rId13"/>
    <p:sldId id="266" r:id="rId14"/>
    <p:sldId id="267" r:id="rId15"/>
    <p:sldId id="270" r:id="rId16"/>
    <p:sldId id="271" r:id="rId17"/>
    <p:sldId id="278" r:id="rId18"/>
    <p:sldId id="282" r:id="rId19"/>
    <p:sldId id="279" r:id="rId20"/>
    <p:sldId id="280" r:id="rId21"/>
    <p:sldId id="281" r:id="rId22"/>
    <p:sldId id="272" r:id="rId23"/>
    <p:sldId id="273" r:id="rId24"/>
    <p:sldId id="274" r:id="rId25"/>
    <p:sldId id="275" r:id="rId26"/>
    <p:sldId id="276" r:id="rId27"/>
    <p:sldId id="277" r:id="rId28"/>
    <p:sldId id="283" r:id="rId29"/>
    <p:sldId id="284" r:id="rId30"/>
    <p:sldId id="285" r:id="rId31"/>
    <p:sldId id="286" r:id="rId32"/>
    <p:sldId id="287" r:id="rId33"/>
    <p:sldId id="288" r:id="rId34"/>
    <p:sldId id="299" r:id="rId35"/>
    <p:sldId id="289" r:id="rId36"/>
    <p:sldId id="301" r:id="rId37"/>
    <p:sldId id="302" r:id="rId38"/>
    <p:sldId id="290" r:id="rId39"/>
    <p:sldId id="291" r:id="rId40"/>
    <p:sldId id="292" r:id="rId41"/>
    <p:sldId id="293" r:id="rId42"/>
    <p:sldId id="300" r:id="rId43"/>
    <p:sldId id="294" r:id="rId44"/>
    <p:sldId id="295" r:id="rId45"/>
    <p:sldId id="297" r:id="rId46"/>
    <p:sldId id="298" r:id="rId47"/>
    <p:sldId id="303" r:id="rId48"/>
    <p:sldId id="304" r:id="rId49"/>
    <p:sldId id="305" r:id="rId50"/>
    <p:sldId id="306" r:id="rId51"/>
    <p:sldId id="307" r:id="rId5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16.03.2018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7661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16.03.2018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3973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16.03.2018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3192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16.03.2018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0884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16.03.2018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2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16.03.2018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52587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16.03.2018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287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16.03.2018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128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16.03.2018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880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16.03.2018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5213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16.03.2018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6370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EC22B-CBA7-451F-9E70-AA17B10B9FB7}" type="datetimeFigureOut">
              <a:rPr lang="tr-TR" smtClean="0"/>
              <a:t>16.03.2018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226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5453" y="834189"/>
            <a:ext cx="9144000" cy="5053264"/>
          </a:xfrm>
        </p:spPr>
        <p:txBody>
          <a:bodyPr>
            <a:normAutofit/>
          </a:bodyPr>
          <a:lstStyle/>
          <a:p>
            <a:r>
              <a:rPr lang="tr-TR" b="1" dirty="0"/>
              <a:t>Robot Teknolojisine </a:t>
            </a:r>
            <a:r>
              <a:rPr lang="tr-TR" b="1" dirty="0" smtClean="0"/>
              <a:t>Giriş</a:t>
            </a:r>
            <a:br>
              <a:rPr lang="tr-TR" b="1" dirty="0" smtClean="0"/>
            </a:br>
            <a:r>
              <a:rPr lang="tr-TR" sz="2200" dirty="0" smtClean="0"/>
              <a:t> Yrd. Doç. Dr. Erkan Uslu, </a:t>
            </a:r>
            <a:br>
              <a:rPr lang="tr-TR" sz="2200" dirty="0" smtClean="0"/>
            </a:br>
            <a:r>
              <a:rPr lang="tr-TR" sz="2200" dirty="0" smtClean="0"/>
              <a:t>Doç. Dr. Sırma Yavuz, Doç. Dr. Fatih Amasyalı,</a:t>
            </a:r>
            <a:br>
              <a:rPr lang="tr-TR" sz="2200" dirty="0" smtClean="0"/>
            </a:br>
            <a:r>
              <a:rPr lang="tr-TR" sz="2200" dirty="0" smtClean="0"/>
              <a:t>Ar. Grv. Nihal Altuntaş, Ar. Grv. Furkan Çakmak</a:t>
            </a:r>
            <a:br>
              <a:rPr lang="tr-TR" sz="2200" dirty="0" smtClean="0"/>
            </a:br>
            <a:r>
              <a:rPr lang="tr-TR" sz="2200" dirty="0" smtClean="0"/>
              <a:t/>
            </a:r>
            <a:br>
              <a:rPr lang="tr-TR" sz="2200" dirty="0" smtClean="0"/>
            </a:br>
            <a:r>
              <a:rPr lang="tr-TR" sz="2200" dirty="0"/>
              <a:t/>
            </a:r>
            <a:br>
              <a:rPr lang="tr-TR" sz="2200" dirty="0"/>
            </a:br>
            <a:r>
              <a:rPr lang="tr-TR" sz="2400" b="1" dirty="0"/>
              <a:t>D011</a:t>
            </a:r>
            <a:br>
              <a:rPr lang="tr-TR" sz="2400" b="1" dirty="0"/>
            </a:br>
            <a:r>
              <a:rPr lang="tr-TR" sz="2400" b="1" dirty="0"/>
              <a:t>Cuma 14:00-17:00</a:t>
            </a:r>
            <a:r>
              <a:rPr lang="tr-TR" sz="2200" dirty="0"/>
              <a:t/>
            </a:r>
            <a:br>
              <a:rPr lang="tr-TR" sz="2200" dirty="0"/>
            </a:br>
            <a:r>
              <a:rPr lang="tr-TR" sz="2200" dirty="0" smtClean="0"/>
              <a:t/>
            </a:r>
            <a:br>
              <a:rPr lang="tr-TR" sz="2200" dirty="0" smtClean="0"/>
            </a:br>
            <a:r>
              <a:rPr lang="tr-TR" sz="2200" dirty="0" smtClean="0"/>
              <a:t>04</a:t>
            </a:r>
            <a:br>
              <a:rPr lang="tr-TR" sz="2200" dirty="0" smtClean="0"/>
            </a:br>
            <a:endParaRPr lang="tr-TR" sz="2200" dirty="0"/>
          </a:p>
        </p:txBody>
      </p:sp>
    </p:spTree>
    <p:extLst>
      <p:ext uri="{BB962C8B-B14F-4D97-AF65-F5344CB8AC3E}">
        <p14:creationId xmlns:p14="http://schemas.microsoft.com/office/powerpoint/2010/main" val="9116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Sensor Classification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Active</a:t>
            </a:r>
          </a:p>
          <a:p>
            <a:pPr lvl="1"/>
            <a:r>
              <a:rPr lang="tr-TR" dirty="0" smtClean="0"/>
              <a:t>Transmit signal into environment</a:t>
            </a:r>
          </a:p>
          <a:p>
            <a:pPr lvl="1"/>
            <a:r>
              <a:rPr lang="tr-TR" dirty="0"/>
              <a:t>Sense return </a:t>
            </a:r>
            <a:r>
              <a:rPr lang="tr-TR" dirty="0" smtClean="0"/>
              <a:t>signal</a:t>
            </a:r>
          </a:p>
          <a:p>
            <a:pPr lvl="1"/>
            <a:r>
              <a:rPr lang="tr-TR" dirty="0" smtClean="0"/>
              <a:t>Radar, sonar</a:t>
            </a:r>
          </a:p>
          <a:p>
            <a:r>
              <a:rPr lang="tr-TR" dirty="0" smtClean="0"/>
              <a:t>Passive</a:t>
            </a:r>
          </a:p>
          <a:p>
            <a:pPr lvl="1"/>
            <a:r>
              <a:rPr lang="en-US" dirty="0"/>
              <a:t>Sense signal already available </a:t>
            </a:r>
            <a:r>
              <a:rPr lang="en-US" dirty="0" smtClean="0"/>
              <a:t>from</a:t>
            </a:r>
            <a:r>
              <a:rPr lang="tr-TR" dirty="0" smtClean="0"/>
              <a:t> </a:t>
            </a:r>
            <a:r>
              <a:rPr lang="en-US" dirty="0" smtClean="0"/>
              <a:t>environment</a:t>
            </a:r>
            <a:endParaRPr lang="tr-TR" dirty="0" smtClean="0"/>
          </a:p>
          <a:p>
            <a:pPr lvl="1"/>
            <a:r>
              <a:rPr lang="tr-TR" dirty="0" smtClean="0"/>
              <a:t>Contact switch, compass, camera</a:t>
            </a:r>
          </a:p>
        </p:txBody>
      </p:sp>
    </p:spTree>
    <p:extLst>
      <p:ext uri="{BB962C8B-B14F-4D97-AF65-F5344CB8AC3E}">
        <p14:creationId xmlns:p14="http://schemas.microsoft.com/office/powerpoint/2010/main" val="305646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Sensor Classification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Absolute</a:t>
            </a:r>
          </a:p>
          <a:p>
            <a:pPr lvl="1"/>
            <a:r>
              <a:rPr lang="tr-TR" dirty="0" smtClean="0"/>
              <a:t>Zero position has physical meaning</a:t>
            </a:r>
          </a:p>
          <a:p>
            <a:pPr lvl="1"/>
            <a:r>
              <a:rPr lang="tr-TR" dirty="0" smtClean="0"/>
              <a:t>Absolute encoder, Compass, </a:t>
            </a:r>
            <a:r>
              <a:rPr lang="en-US" dirty="0" smtClean="0"/>
              <a:t>Accelerometer</a:t>
            </a:r>
            <a:r>
              <a:rPr lang="tr-TR" dirty="0" smtClean="0"/>
              <a:t> </a:t>
            </a:r>
          </a:p>
          <a:p>
            <a:r>
              <a:rPr lang="tr-TR" dirty="0" smtClean="0"/>
              <a:t>Relative</a:t>
            </a:r>
          </a:p>
          <a:p>
            <a:pPr lvl="1"/>
            <a:r>
              <a:rPr lang="tr-TR" dirty="0" smtClean="0"/>
              <a:t>Zero position is just an arbitrary starting value</a:t>
            </a:r>
          </a:p>
          <a:p>
            <a:pPr lvl="1"/>
            <a:r>
              <a:rPr lang="tr-TR" dirty="0" smtClean="0"/>
              <a:t>Incremental encoder, Gyro heading</a:t>
            </a:r>
          </a:p>
        </p:txBody>
      </p:sp>
    </p:spTree>
    <p:extLst>
      <p:ext uri="{BB962C8B-B14F-4D97-AF65-F5344CB8AC3E}">
        <p14:creationId xmlns:p14="http://schemas.microsoft.com/office/powerpoint/2010/main" val="176445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Sensor Classification – MediumUsed 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Electromagnetic radiation</a:t>
            </a:r>
          </a:p>
          <a:p>
            <a:r>
              <a:rPr lang="tr-TR" dirty="0" smtClean="0"/>
              <a:t>Vibrations</a:t>
            </a:r>
          </a:p>
          <a:p>
            <a:r>
              <a:rPr lang="tr-TR" dirty="0" smtClean="0"/>
              <a:t>Chemical concentration</a:t>
            </a:r>
          </a:p>
          <a:p>
            <a:r>
              <a:rPr lang="tr-TR" dirty="0" smtClean="0"/>
              <a:t>Physical contact</a:t>
            </a:r>
          </a:p>
        </p:txBody>
      </p:sp>
    </p:spTree>
    <p:extLst>
      <p:ext uri="{BB962C8B-B14F-4D97-AF65-F5344CB8AC3E}">
        <p14:creationId xmlns:p14="http://schemas.microsoft.com/office/powerpoint/2010/main" val="181050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Sensing?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Collect information about the world</a:t>
            </a:r>
          </a:p>
          <a:p>
            <a:r>
              <a:rPr lang="tr-TR" dirty="0" smtClean="0"/>
              <a:t>Sensor: </a:t>
            </a:r>
            <a:r>
              <a:rPr lang="en-US" dirty="0"/>
              <a:t>an electrical/mechanical/chemical </a:t>
            </a:r>
            <a:r>
              <a:rPr lang="en-US" dirty="0" smtClean="0"/>
              <a:t>device</a:t>
            </a:r>
            <a:r>
              <a:rPr lang="tr-TR" dirty="0" smtClean="0"/>
              <a:t> </a:t>
            </a:r>
            <a:r>
              <a:rPr lang="en-US" dirty="0" smtClean="0"/>
              <a:t>that </a:t>
            </a:r>
            <a:r>
              <a:rPr lang="en-US" dirty="0"/>
              <a:t>maps </a:t>
            </a:r>
            <a:r>
              <a:rPr lang="en-US" dirty="0" smtClean="0"/>
              <a:t>an</a:t>
            </a:r>
            <a:r>
              <a:rPr lang="tr-TR" dirty="0" smtClean="0"/>
              <a:t> environmental</a:t>
            </a:r>
            <a:r>
              <a:rPr lang="en-US" dirty="0" smtClean="0"/>
              <a:t> </a:t>
            </a:r>
            <a:r>
              <a:rPr lang="en-US" dirty="0"/>
              <a:t>attribute to </a:t>
            </a:r>
            <a:r>
              <a:rPr lang="en-US" dirty="0" smtClean="0"/>
              <a:t>a</a:t>
            </a:r>
            <a:r>
              <a:rPr lang="tr-TR" dirty="0" smtClean="0"/>
              <a:t> </a:t>
            </a:r>
            <a:r>
              <a:rPr lang="en-US" dirty="0" smtClean="0"/>
              <a:t>quantitative measurement</a:t>
            </a:r>
            <a:endParaRPr lang="tr-TR" dirty="0" smtClean="0"/>
          </a:p>
          <a:p>
            <a:r>
              <a:rPr lang="en-US" dirty="0"/>
              <a:t>Each sensor is based on a transduction principle </a:t>
            </a:r>
            <a:r>
              <a:rPr lang="en-US" dirty="0" smtClean="0"/>
              <a:t>-</a:t>
            </a:r>
            <a:r>
              <a:rPr lang="tr-TR" dirty="0" smtClean="0"/>
              <a:t> </a:t>
            </a:r>
            <a:r>
              <a:rPr lang="en-US" dirty="0" smtClean="0"/>
              <a:t>conversion </a:t>
            </a:r>
            <a:r>
              <a:rPr lang="en-US" dirty="0"/>
              <a:t>of energy from one form to </a:t>
            </a:r>
            <a:r>
              <a:rPr lang="en-US" dirty="0" smtClean="0"/>
              <a:t>another</a:t>
            </a:r>
            <a:endParaRPr lang="tr-TR" dirty="0" smtClean="0"/>
          </a:p>
          <a:p>
            <a:r>
              <a:rPr lang="tr-TR" dirty="0"/>
              <a:t>Also known as transducers</a:t>
            </a:r>
          </a:p>
        </p:txBody>
      </p:sp>
    </p:spTree>
    <p:extLst>
      <p:ext uri="{BB962C8B-B14F-4D97-AF65-F5344CB8AC3E}">
        <p14:creationId xmlns:p14="http://schemas.microsoft.com/office/powerpoint/2010/main" val="300763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Sensing Definitions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 smtClean="0"/>
                  <a:t>Resolution (Çözünürlük): Minimum difference that can be detected</a:t>
                </a:r>
              </a:p>
              <a:p>
                <a:r>
                  <a:rPr lang="tr-TR" dirty="0"/>
                  <a:t>Linearity: Sensor input/output variation is linear</a:t>
                </a:r>
              </a:p>
              <a:p>
                <a:r>
                  <a:rPr lang="tr-TR" dirty="0" smtClean="0"/>
                  <a:t>Frequency/Bandwidth</a:t>
                </a:r>
                <a:r>
                  <a:rPr lang="tr-TR" dirty="0"/>
                  <a:t>: # of reading per second</a:t>
                </a:r>
              </a:p>
              <a:p>
                <a:r>
                  <a:rPr lang="tr-TR" dirty="0" smtClean="0"/>
                  <a:t>Range</a:t>
                </a:r>
              </a:p>
              <a:p>
                <a:r>
                  <a:rPr lang="tr-TR" dirty="0" smtClean="0"/>
                  <a:t>Accuracy (Doğruluk)</a:t>
                </a:r>
              </a:p>
              <a:p>
                <a:r>
                  <a:rPr lang="tr-TR" dirty="0" smtClean="0"/>
                  <a:t>Precision (Hassasiyet)</a:t>
                </a:r>
              </a:p>
              <a:p>
                <a:r>
                  <a:rPr lang="tr-TR" dirty="0" smtClean="0"/>
                  <a:t>Repeatability</a:t>
                </a:r>
              </a:p>
              <a:p>
                <a:r>
                  <a:rPr lang="tr-TR" dirty="0" smtClean="0"/>
                  <a:t>Sensitivity: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𝑖𝑛𝑝𝑢𝑡</m:t>
                        </m:r>
                      </m:den>
                    </m:f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43" y="3604549"/>
            <a:ext cx="5641121" cy="303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Touch Sensor – Limit Switch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104" y="1621997"/>
            <a:ext cx="3067050" cy="23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919" y="1858922"/>
            <a:ext cx="3879787" cy="4893425"/>
          </a:xfrm>
          <a:prstGeom prst="rect">
            <a:avLst/>
          </a:prstGeom>
        </p:spPr>
      </p:pic>
      <p:pic>
        <p:nvPicPr>
          <p:cNvPr id="1026" name="Picture 2" descr="robot arm limit switch ile ilgili görsel sonuc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201" y="4003247"/>
            <a:ext cx="3034953" cy="285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46222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Converts Sense of Touch to a code</a:t>
            </a:r>
            <a:endParaRPr lang="tr-TR" dirty="0" smtClean="0"/>
          </a:p>
          <a:p>
            <a:r>
              <a:rPr lang="en-US" dirty="0" smtClean="0"/>
              <a:t>Detects </a:t>
            </a:r>
            <a:r>
              <a:rPr lang="en-US" dirty="0"/>
              <a:t>presence or absence of </a:t>
            </a:r>
            <a:r>
              <a:rPr lang="en-US" dirty="0" smtClean="0"/>
              <a:t>something</a:t>
            </a:r>
            <a:endParaRPr lang="tr-TR" dirty="0" smtClean="0"/>
          </a:p>
          <a:p>
            <a:r>
              <a:rPr lang="en-US" dirty="0"/>
              <a:t>Used to mark a limit for </a:t>
            </a:r>
            <a:r>
              <a:rPr lang="en-US" dirty="0" smtClean="0"/>
              <a:t>movement</a:t>
            </a:r>
            <a:endParaRPr lang="tr-TR" dirty="0" smtClean="0"/>
          </a:p>
          <a:p>
            <a:r>
              <a:rPr lang="tr-TR" dirty="0"/>
              <a:t>Flipper size determines detection range </a:t>
            </a:r>
            <a:endParaRPr lang="tr-TR" dirty="0" smtClean="0"/>
          </a:p>
          <a:p>
            <a:r>
              <a:rPr lang="tr-TR" dirty="0" smtClean="0"/>
              <a:t>NO: normally open, NC:normally closed</a:t>
            </a:r>
          </a:p>
          <a:p>
            <a:r>
              <a:rPr lang="tr-TR" dirty="0" smtClean="0"/>
              <a:t>Pull-up resistor required for floating input</a:t>
            </a:r>
          </a:p>
        </p:txBody>
      </p:sp>
    </p:spTree>
    <p:extLst>
      <p:ext uri="{BB962C8B-B14F-4D97-AF65-F5344CB8AC3E}">
        <p14:creationId xmlns:p14="http://schemas.microsoft.com/office/powerpoint/2010/main" val="28907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Tilt Sensor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Cylindirical cavity + conductive free mass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39" y="2464550"/>
            <a:ext cx="4390507" cy="35704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95" y="2475735"/>
            <a:ext cx="2582991" cy="33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8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Bend Sensor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:r>
                  <a:rPr lang="en-US" dirty="0" smtClean="0"/>
                  <a:t>variable</a:t>
                </a:r>
                <a:r>
                  <a:rPr lang="tr-TR" dirty="0" smtClean="0"/>
                  <a:t> </a:t>
                </a:r>
                <a:r>
                  <a:rPr lang="en-US" dirty="0" smtClean="0"/>
                  <a:t>resistor</a:t>
                </a:r>
                <a:endParaRPr lang="en-US" dirty="0"/>
              </a:p>
              <a:p>
                <a:r>
                  <a:rPr lang="en-US" dirty="0"/>
                  <a:t>resistance </a:t>
                </a:r>
                <a:r>
                  <a:rPr lang="en-US" dirty="0" smtClean="0"/>
                  <a:t>changes</a:t>
                </a:r>
                <a:r>
                  <a:rPr lang="tr-TR" dirty="0" smtClean="0"/>
                  <a:t> </a:t>
                </a:r>
                <a:r>
                  <a:rPr lang="en-US" dirty="0" smtClean="0"/>
                  <a:t>as </a:t>
                </a:r>
                <a:r>
                  <a:rPr lang="en-US" dirty="0"/>
                  <a:t>it bends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assuming </a:t>
                </a:r>
                <a:r>
                  <a:rPr lang="en-US" dirty="0" err="1" smtClean="0"/>
                  <a:t>constan</a:t>
                </a:r>
                <a:r>
                  <a:rPr lang="tr-TR" dirty="0" smtClean="0"/>
                  <a:t>t </a:t>
                </a:r>
                <a:r>
                  <a:rPr lang="en-US" dirty="0" smtClean="0"/>
                  <a:t>current</a:t>
                </a:r>
                <a:r>
                  <a:rPr lang="en-US" dirty="0"/>
                  <a:t>, the </a:t>
                </a:r>
                <a:r>
                  <a:rPr lang="en-US" dirty="0" smtClean="0"/>
                  <a:t>measured</a:t>
                </a:r>
                <a:r>
                  <a:rPr lang="tr-TR" dirty="0" smtClean="0"/>
                  <a:t> </a:t>
                </a:r>
                <a:r>
                  <a:rPr lang="en-US" dirty="0" smtClean="0"/>
                  <a:t>voltage </a:t>
                </a:r>
                <a:r>
                  <a:rPr lang="en-US" dirty="0"/>
                  <a:t>changes </a:t>
                </a:r>
                <a:r>
                  <a:rPr lang="en-US" dirty="0" smtClean="0"/>
                  <a:t>with</a:t>
                </a:r>
                <a:r>
                  <a:rPr lang="tr-TR" dirty="0" smtClean="0"/>
                  <a:t> </a:t>
                </a:r>
                <a:r>
                  <a:rPr lang="en-US" dirty="0" smtClean="0"/>
                  <a:t>resistance</a:t>
                </a:r>
                <a:endParaRPr lang="tr-T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414" y="4202429"/>
            <a:ext cx="9049320" cy="12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2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Bend </a:t>
            </a:r>
            <a:r>
              <a:rPr lang="tr-TR" dirty="0" smtClean="0"/>
              <a:t>Sensor - Problem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tr-TR" dirty="0" smtClean="0"/>
                  <a:t>Using a bend sensor 100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tr-TR" dirty="0" smtClean="0"/>
                  <a:t>s when straight and </a:t>
                </a:r>
                <a:r>
                  <a:rPr lang="tr-TR" dirty="0"/>
                  <a:t>10</a:t>
                </a:r>
                <a:r>
                  <a:rPr lang="tr-TR" dirty="0" smtClean="0"/>
                  <a:t>0</a:t>
                </a:r>
                <a:r>
                  <a:rPr lang="tr-TR" dirty="0"/>
                  <a:t>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tr-TR" dirty="0"/>
                  <a:t>s</a:t>
                </a:r>
                <a:r>
                  <a:rPr lang="tr-TR" dirty="0" smtClean="0"/>
                  <a:t> when bent, what is the min and max current that is drawn, given 5V source?</a:t>
                </a:r>
                <a:endParaRPr lang="tr-T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79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896" y="3564428"/>
            <a:ext cx="2390775" cy="179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73890"/>
            <a:ext cx="40195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Light Sensor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photo-resistor</a:t>
            </a:r>
          </a:p>
          <a:p>
            <a:r>
              <a:rPr lang="en-US" dirty="0"/>
              <a:t>resistance </a:t>
            </a:r>
            <a:r>
              <a:rPr lang="en-US" dirty="0" smtClean="0"/>
              <a:t>changes</a:t>
            </a:r>
            <a:r>
              <a:rPr lang="tr-TR" dirty="0" smtClean="0"/>
              <a:t> </a:t>
            </a:r>
            <a:r>
              <a:rPr lang="en-US" dirty="0" smtClean="0"/>
              <a:t>with </a:t>
            </a:r>
            <a:r>
              <a:rPr lang="en-US" dirty="0"/>
              <a:t>light intensity</a:t>
            </a:r>
            <a:endParaRPr lang="tr-TR" dirty="0"/>
          </a:p>
        </p:txBody>
      </p:sp>
      <p:pic>
        <p:nvPicPr>
          <p:cNvPr id="2050" name="Picture 2" descr="photoresistor ile ilgili görsel sonucu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8" b="21891"/>
          <a:stretch/>
        </p:blipFill>
        <p:spPr bwMode="auto">
          <a:xfrm>
            <a:off x="3347663" y="3241963"/>
            <a:ext cx="5126458" cy="28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38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Sensors for Mobile Robots</a:t>
            </a:r>
            <a:endParaRPr lang="tr-TR" dirty="0"/>
          </a:p>
        </p:txBody>
      </p:sp>
      <p:sp>
        <p:nvSpPr>
          <p:cNvPr id="4" name="Rounded Rectangle 3"/>
          <p:cNvSpPr/>
          <p:nvPr/>
        </p:nvSpPr>
        <p:spPr>
          <a:xfrm>
            <a:off x="838200" y="2028305"/>
            <a:ext cx="2992582" cy="1612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 smtClean="0"/>
              <a:t>SENSING</a:t>
            </a:r>
            <a:endParaRPr lang="tr-TR" sz="32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315691" y="2028305"/>
            <a:ext cx="2992582" cy="1612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 smtClean="0"/>
              <a:t>PLANNING</a:t>
            </a:r>
            <a:endParaRPr lang="tr-TR" sz="32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793182" y="2028305"/>
            <a:ext cx="2992582" cy="1612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 smtClean="0"/>
              <a:t>ACTING</a:t>
            </a:r>
            <a:endParaRPr lang="tr-TR" sz="3200" b="1" dirty="0"/>
          </a:p>
        </p:txBody>
      </p: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3830782" y="2834640"/>
            <a:ext cx="484909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7308273" y="2834640"/>
            <a:ext cx="484909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obot sensing ile ilgili g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040" y="4019550"/>
            <a:ext cx="37814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urved Connector 11"/>
          <p:cNvCxnSpPr>
            <a:stCxn id="1026" idx="1"/>
            <a:endCxn id="4" idx="2"/>
          </p:cNvCxnSpPr>
          <p:nvPr/>
        </p:nvCxnSpPr>
        <p:spPr>
          <a:xfrm rot="10800000">
            <a:off x="2334492" y="3640975"/>
            <a:ext cx="1795549" cy="1797800"/>
          </a:xfrm>
          <a:prstGeom prst="curvedConnector2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1026" idx="3"/>
          </p:cNvCxnSpPr>
          <p:nvPr/>
        </p:nvCxnSpPr>
        <p:spPr>
          <a:xfrm rot="5400000">
            <a:off x="7701569" y="3850871"/>
            <a:ext cx="1797800" cy="1378008"/>
          </a:xfrm>
          <a:prstGeom prst="curvedConnector2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40950" y="4813270"/>
            <a:ext cx="1391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</a:t>
            </a:r>
            <a:r>
              <a:rPr lang="tr-TR" dirty="0" smtClean="0"/>
              <a:t>nformation </a:t>
            </a:r>
          </a:p>
          <a:p>
            <a:r>
              <a:rPr lang="tr-TR" dirty="0" smtClean="0"/>
              <a:t>about the</a:t>
            </a:r>
          </a:p>
          <a:p>
            <a:r>
              <a:rPr lang="tr-TR" dirty="0" smtClean="0"/>
              <a:t>environment</a:t>
            </a:r>
            <a:endParaRPr lang="tr-TR" dirty="0"/>
          </a:p>
        </p:txBody>
      </p:sp>
      <p:sp>
        <p:nvSpPr>
          <p:cNvPr id="17" name="TextBox 16"/>
          <p:cNvSpPr txBox="1"/>
          <p:nvPr/>
        </p:nvSpPr>
        <p:spPr>
          <a:xfrm>
            <a:off x="8908892" y="4763392"/>
            <a:ext cx="1391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action</a:t>
            </a:r>
          </a:p>
          <a:p>
            <a:r>
              <a:rPr lang="tr-TR" dirty="0"/>
              <a:t>o</a:t>
            </a:r>
            <a:r>
              <a:rPr lang="tr-TR" dirty="0" smtClean="0"/>
              <a:t>n the </a:t>
            </a:r>
          </a:p>
          <a:p>
            <a:r>
              <a:rPr lang="tr-TR" dirty="0" smtClean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1027873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Temperature </a:t>
            </a:r>
            <a:r>
              <a:rPr lang="tr-TR" dirty="0" smtClean="0"/>
              <a:t>Sensor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thermal </a:t>
            </a:r>
            <a:r>
              <a:rPr lang="en-US" dirty="0" smtClean="0"/>
              <a:t>resistor</a:t>
            </a:r>
            <a:r>
              <a:rPr lang="tr-TR" dirty="0" smtClean="0"/>
              <a:t> </a:t>
            </a:r>
            <a:r>
              <a:rPr lang="en-US" dirty="0" smtClean="0"/>
              <a:t>“thermistor</a:t>
            </a:r>
            <a:r>
              <a:rPr lang="en-US" dirty="0"/>
              <a:t>”</a:t>
            </a:r>
          </a:p>
          <a:p>
            <a:r>
              <a:rPr lang="en-US" dirty="0"/>
              <a:t>resistance </a:t>
            </a:r>
            <a:r>
              <a:rPr lang="en-US" dirty="0" smtClean="0"/>
              <a:t>changes</a:t>
            </a:r>
            <a:r>
              <a:rPr lang="tr-TR" dirty="0" smtClean="0"/>
              <a:t> </a:t>
            </a:r>
            <a:r>
              <a:rPr lang="en-US" dirty="0" smtClean="0"/>
              <a:t>with </a:t>
            </a:r>
            <a:r>
              <a:rPr lang="en-US" dirty="0"/>
              <a:t>temperature</a:t>
            </a:r>
            <a:endParaRPr lang="tr-TR" dirty="0"/>
          </a:p>
        </p:txBody>
      </p:sp>
      <p:pic>
        <p:nvPicPr>
          <p:cNvPr id="3074" name="Picture 2" descr="İlgili res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49" y="3000894"/>
            <a:ext cx="3560965" cy="373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43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Potentiometer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rotational sensor</a:t>
            </a:r>
          </a:p>
          <a:p>
            <a:r>
              <a:rPr lang="en-US" dirty="0"/>
              <a:t>resistance </a:t>
            </a:r>
            <a:r>
              <a:rPr lang="en-US" dirty="0" smtClean="0"/>
              <a:t>changes</a:t>
            </a:r>
            <a:r>
              <a:rPr lang="tr-TR" dirty="0" smtClean="0"/>
              <a:t> </a:t>
            </a:r>
            <a:r>
              <a:rPr lang="en-US" dirty="0" smtClean="0"/>
              <a:t>with position</a:t>
            </a:r>
            <a:r>
              <a:rPr lang="tr-TR" dirty="0" smtClean="0"/>
              <a:t> </a:t>
            </a:r>
            <a:r>
              <a:rPr lang="en-US" dirty="0" smtClean="0"/>
              <a:t>of</a:t>
            </a:r>
            <a:r>
              <a:rPr lang="tr-TR" dirty="0" smtClean="0"/>
              <a:t> dial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102" y="2886693"/>
            <a:ext cx="3219796" cy="379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9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Rotary Encoders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Converts Angular Position of a Shaft to a code</a:t>
            </a:r>
          </a:p>
          <a:p>
            <a:r>
              <a:rPr lang="tr-TR" dirty="0" smtClean="0"/>
              <a:t>Measures how far a shaft has turned</a:t>
            </a:r>
          </a:p>
          <a:p>
            <a:r>
              <a:rPr lang="tr-TR" dirty="0" smtClean="0"/>
              <a:t>Measurement can be used for distance and speed</a:t>
            </a:r>
          </a:p>
          <a:p>
            <a:r>
              <a:rPr lang="tr-TR" dirty="0" smtClean="0"/>
              <a:t>One turn can be divided into 1000 or more counts</a:t>
            </a:r>
          </a:p>
          <a:p>
            <a:r>
              <a:rPr lang="tr-TR" dirty="0" smtClean="0"/>
              <a:t>May output small voltage or digital code</a:t>
            </a:r>
          </a:p>
          <a:p>
            <a:r>
              <a:rPr lang="tr-TR" dirty="0" smtClean="0"/>
              <a:t>Incremental or absolute type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5289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Rotary Encoders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1346200" algn="l"/>
                <a:tab pos="8512175" algn="r"/>
              </a:tabLst>
            </a:pPr>
            <a:r>
              <a:rPr lang="tr-TR" dirty="0" smtClean="0"/>
              <a:t>Incremental Encoder, Absolute Encoder</a:t>
            </a:r>
            <a:endParaRPr lang="tr-TR" dirty="0"/>
          </a:p>
        </p:txBody>
      </p:sp>
      <p:pic>
        <p:nvPicPr>
          <p:cNvPr id="1028" name="Picture 4" descr="https://www.phidgets.com/docs21/images/thumb/b/b1/Absolute_vs_incremental.jpg/300px-Absolute_vs_increment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22" y="3062664"/>
            <a:ext cx="6228598" cy="311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420" y="637702"/>
            <a:ext cx="5241580" cy="622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6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Rotary 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07923" cy="4351338"/>
          </a:xfrm>
        </p:spPr>
        <p:txBody>
          <a:bodyPr/>
          <a:lstStyle/>
          <a:p>
            <a:r>
              <a:rPr lang="tr-TR" dirty="0" smtClean="0"/>
              <a:t>Absolute Encoder measures angular position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76872"/>
            <a:ext cx="5287214" cy="3398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4665"/>
            <a:ext cx="4051763" cy="406333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046123" y="1825625"/>
            <a:ext cx="53076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Incremental Encoder measures change in position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8532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Rotary </a:t>
            </a:r>
            <a:r>
              <a:rPr lang="tr-TR" dirty="0" smtClean="0"/>
              <a:t>Encoders- Problem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smtClean="0"/>
              <a:t>Using a rotary incremental encoder with 16 counts per revolution on a motor shaft that drives a wheel with 10 cm diameter</a:t>
            </a:r>
          </a:p>
          <a:p>
            <a:pPr lvl="1"/>
            <a:r>
              <a:rPr lang="en-US" dirty="0"/>
              <a:t>How far does the wheel travel for 1 encoder count</a:t>
            </a:r>
            <a:r>
              <a:rPr lang="en-US" dirty="0" smtClean="0"/>
              <a:t>?</a:t>
            </a:r>
            <a:endParaRPr lang="tr-TR" dirty="0" smtClean="0"/>
          </a:p>
          <a:p>
            <a:pPr lvl="1"/>
            <a:r>
              <a:rPr lang="en-US" dirty="0" smtClean="0"/>
              <a:t>What </a:t>
            </a:r>
            <a:r>
              <a:rPr lang="tr-TR" dirty="0" smtClean="0"/>
              <a:t>should be the wheel diameter to be able to achieve 1cm/count resolution</a:t>
            </a:r>
            <a:r>
              <a:rPr lang="en-US" dirty="0" smtClean="0"/>
              <a:t>?</a:t>
            </a:r>
            <a:endParaRPr lang="tr-TR" dirty="0" smtClean="0"/>
          </a:p>
          <a:p>
            <a:pPr lvl="1"/>
            <a:r>
              <a:rPr lang="en-US" dirty="0"/>
              <a:t>How many counts are there per meter of </a:t>
            </a:r>
            <a:r>
              <a:rPr lang="en-US" dirty="0" smtClean="0"/>
              <a:t>travel</a:t>
            </a:r>
            <a:r>
              <a:rPr lang="tr-TR" dirty="0" smtClean="0"/>
              <a:t> for 10cm diameter wheel case</a:t>
            </a:r>
            <a:r>
              <a:rPr lang="en-US" dirty="0" smtClean="0"/>
              <a:t>?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756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Rotary Encoders-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347" y="1880039"/>
            <a:ext cx="7734300" cy="4581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555" y="2115919"/>
            <a:ext cx="7921885" cy="4109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953" y="2105651"/>
            <a:ext cx="9823089" cy="4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8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Compass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73538" cy="4351338"/>
          </a:xfrm>
        </p:spPr>
        <p:txBody>
          <a:bodyPr/>
          <a:lstStyle/>
          <a:p>
            <a:r>
              <a:rPr lang="tr-TR" dirty="0" smtClean="0"/>
              <a:t>Measures magnetic </a:t>
            </a:r>
            <a:r>
              <a:rPr lang="tr-TR" dirty="0"/>
              <a:t>field </a:t>
            </a:r>
            <a:r>
              <a:rPr lang="tr-TR" dirty="0" smtClean="0"/>
              <a:t>strength</a:t>
            </a:r>
          </a:p>
          <a:p>
            <a:r>
              <a:rPr lang="tr-TR" dirty="0" smtClean="0"/>
              <a:t>If there is no </a:t>
            </a:r>
            <a:r>
              <a:rPr lang="tr-TR" dirty="0"/>
              <a:t>disturbance  </a:t>
            </a:r>
            <a:r>
              <a:rPr lang="tr-TR" dirty="0" smtClean="0"/>
              <a:t>Earth’s magnetic field is the strongest </a:t>
            </a:r>
          </a:p>
          <a:p>
            <a:r>
              <a:rPr lang="tr-TR" dirty="0" smtClean="0"/>
              <a:t>Types:</a:t>
            </a:r>
          </a:p>
          <a:p>
            <a:pPr lvl="1"/>
            <a:r>
              <a:rPr lang="tr-TR" dirty="0" smtClean="0"/>
              <a:t>Hall Effect Compass</a:t>
            </a:r>
          </a:p>
          <a:p>
            <a:pPr lvl="2"/>
            <a:r>
              <a:rPr lang="tr-TR" dirty="0" smtClean="0"/>
              <a:t>Measures magnetic field’s effect on semiconductor </a:t>
            </a:r>
          </a:p>
          <a:p>
            <a:pPr lvl="1"/>
            <a:r>
              <a:rPr lang="tr-TR" dirty="0" smtClean="0"/>
              <a:t>Flux Gate Compass</a:t>
            </a:r>
          </a:p>
          <a:p>
            <a:pPr lvl="2"/>
            <a:r>
              <a:rPr lang="tr-TR" dirty="0" smtClean="0"/>
              <a:t>Phase difference between two perpenicular coils wound on aferrite </a:t>
            </a:r>
            <a:endParaRPr lang="tr-TR" dirty="0"/>
          </a:p>
        </p:txBody>
      </p:sp>
      <p:pic>
        <p:nvPicPr>
          <p:cNvPr id="5122" name="Picture 2" descr="Hall Effect Compas ile ilgili g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481" y="2026718"/>
            <a:ext cx="3543519" cy="231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luxgate Compass ile ilgili görsel sonuc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703" y="4365971"/>
            <a:ext cx="2421370" cy="242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79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Gyroscope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the Angular Rate of </a:t>
            </a:r>
            <a:r>
              <a:rPr lang="en-US" dirty="0" smtClean="0"/>
              <a:t>Rotation</a:t>
            </a:r>
            <a:endParaRPr lang="tr-TR" dirty="0" smtClean="0"/>
          </a:p>
          <a:p>
            <a:pPr lvl="1"/>
            <a:r>
              <a:rPr lang="tr-TR" dirty="0" smtClean="0"/>
              <a:t>Measures h</a:t>
            </a:r>
            <a:r>
              <a:rPr lang="en-US" dirty="0" smtClean="0"/>
              <a:t>ow </a:t>
            </a:r>
            <a:r>
              <a:rPr lang="en-US" dirty="0"/>
              <a:t>fast the sensor is turning, degrees/sec </a:t>
            </a:r>
            <a:endParaRPr lang="tr-TR" dirty="0" smtClean="0"/>
          </a:p>
          <a:p>
            <a:pPr lvl="1"/>
            <a:r>
              <a:rPr lang="en-US" dirty="0"/>
              <a:t>Actual turn angle (Heading), is obtained </a:t>
            </a:r>
            <a:r>
              <a:rPr lang="en-US" dirty="0" smtClean="0"/>
              <a:t>by</a:t>
            </a:r>
            <a:r>
              <a:rPr lang="tr-TR" dirty="0" smtClean="0"/>
              <a:t> </a:t>
            </a:r>
            <a:r>
              <a:rPr lang="en-US" dirty="0" smtClean="0"/>
              <a:t>integrating </a:t>
            </a:r>
            <a:r>
              <a:rPr lang="en-US" dirty="0"/>
              <a:t>the </a:t>
            </a:r>
            <a:r>
              <a:rPr lang="en-US" dirty="0" smtClean="0"/>
              <a:t>rate</a:t>
            </a:r>
            <a:endParaRPr lang="tr-TR" dirty="0" smtClean="0"/>
          </a:p>
          <a:p>
            <a:r>
              <a:rPr lang="en-US" dirty="0"/>
              <a:t>Rate Gyros sense in one or </a:t>
            </a:r>
            <a:r>
              <a:rPr lang="en-US" dirty="0" smtClean="0"/>
              <a:t>more</a:t>
            </a:r>
            <a:r>
              <a:rPr lang="tr-TR" dirty="0" smtClean="0"/>
              <a:t> </a:t>
            </a:r>
            <a:r>
              <a:rPr lang="en-US" dirty="0" smtClean="0"/>
              <a:t>Axes </a:t>
            </a:r>
            <a:endParaRPr lang="tr-TR" dirty="0" smtClean="0"/>
          </a:p>
          <a:p>
            <a:r>
              <a:rPr lang="tr-TR" dirty="0" smtClean="0"/>
              <a:t>Types:</a:t>
            </a:r>
          </a:p>
          <a:p>
            <a:pPr lvl="1"/>
            <a:r>
              <a:rPr lang="tr-TR" dirty="0" smtClean="0"/>
              <a:t>MEMS based vibrating structure</a:t>
            </a:r>
          </a:p>
          <a:p>
            <a:pPr lvl="1"/>
            <a:r>
              <a:rPr lang="tr-TR" dirty="0" smtClean="0"/>
              <a:t>Optical gyroscope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395" y="3790170"/>
            <a:ext cx="2676525" cy="1704975"/>
          </a:xfrm>
          <a:prstGeom prst="rect">
            <a:avLst/>
          </a:prstGeom>
        </p:spPr>
      </p:pic>
      <p:pic>
        <p:nvPicPr>
          <p:cNvPr id="4098" name="Picture 2" descr="optical gyroscope ile ilgili görsel sonuc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342345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84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Accelerometer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Measures proper acc.: sense force of gravity and change in velocity</a:t>
            </a:r>
          </a:p>
          <a:p>
            <a:r>
              <a:rPr lang="tr-TR" dirty="0" smtClean="0"/>
              <a:t>Can sense acceleration in one or more axes</a:t>
            </a:r>
          </a:p>
          <a:p>
            <a:r>
              <a:rPr lang="tr-TR" dirty="0" smtClean="0"/>
              <a:t>Can be used for balancing, sensing vibration, measuring incline/orientation, collision detection</a:t>
            </a:r>
          </a:p>
          <a:p>
            <a:r>
              <a:rPr lang="tr-TR" dirty="0" smtClean="0"/>
              <a:t>MEMS based spring mass damper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779"/>
          <a:stretch/>
        </p:blipFill>
        <p:spPr>
          <a:xfrm>
            <a:off x="838200" y="4239294"/>
            <a:ext cx="7557656" cy="2618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223" y="2934494"/>
            <a:ext cx="1190625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562" y="4001294"/>
            <a:ext cx="1123950" cy="1028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5049" y="5028565"/>
            <a:ext cx="9429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2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Why Do Robots Need Sensors?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What is the angle of my arm?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pPr marL="0" indent="0">
              <a:buNone/>
            </a:pPr>
            <a:r>
              <a:rPr lang="tr-TR" dirty="0" smtClean="0"/>
              <a:t>internal information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723" y="2605868"/>
            <a:ext cx="3313488" cy="317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1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Inertial </a:t>
            </a:r>
            <a:r>
              <a:rPr lang="tr-TR" dirty="0" smtClean="0"/>
              <a:t>Measurement Unit </a:t>
            </a:r>
            <a:r>
              <a:rPr lang="tr-TR" dirty="0"/>
              <a:t>(IMU)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D</a:t>
            </a:r>
            <a:r>
              <a:rPr lang="en-US" dirty="0" err="1" smtClean="0"/>
              <a:t>evice</a:t>
            </a:r>
            <a:r>
              <a:rPr lang="en-US" dirty="0" smtClean="0"/>
              <a:t> </a:t>
            </a:r>
            <a:r>
              <a:rPr lang="en-US" dirty="0"/>
              <a:t>that uses gyroscopes and accelerometers </a:t>
            </a:r>
            <a:r>
              <a:rPr lang="en-US" dirty="0" smtClean="0"/>
              <a:t>to</a:t>
            </a:r>
            <a:r>
              <a:rPr lang="tr-TR" dirty="0" smtClean="0"/>
              <a:t> </a:t>
            </a:r>
            <a:r>
              <a:rPr lang="en-US" dirty="0" smtClean="0"/>
              <a:t>estimate </a:t>
            </a:r>
            <a:r>
              <a:rPr lang="en-US" dirty="0"/>
              <a:t>the relative position, velocity, and acceleration of a moving vehicle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16" y="2957513"/>
            <a:ext cx="9220200" cy="3219450"/>
          </a:xfrm>
          <a:prstGeom prst="rect">
            <a:avLst/>
          </a:prstGeom>
        </p:spPr>
      </p:pic>
      <p:pic>
        <p:nvPicPr>
          <p:cNvPr id="10242" name="Picture 2" descr="http://www.microstrain.com/sites/default/files/styles/larger__550x550_/public/gx3-25.jpg?itok=fit92RX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75" y="4762"/>
            <a:ext cx="2524125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33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</a:t>
            </a:r>
            <a:r>
              <a:rPr lang="tr-TR" dirty="0" smtClean="0"/>
              <a:t>Global Positioning System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satellite continuously transmits data that indicate its location and the current </a:t>
            </a:r>
            <a:r>
              <a:rPr lang="en-US" dirty="0" smtClean="0"/>
              <a:t>time</a:t>
            </a:r>
            <a:endParaRPr lang="tr-TR" dirty="0" smtClean="0"/>
          </a:p>
          <a:p>
            <a:r>
              <a:rPr lang="en-US" dirty="0"/>
              <a:t>GPS receivers are completely passive </a:t>
            </a:r>
            <a:endParaRPr lang="tr-TR" dirty="0" smtClean="0"/>
          </a:p>
          <a:p>
            <a:r>
              <a:rPr lang="tr-TR" dirty="0" smtClean="0"/>
              <a:t>A</a:t>
            </a:r>
            <a:r>
              <a:rPr lang="en-US" dirty="0" err="1" smtClean="0"/>
              <a:t>rrival</a:t>
            </a:r>
            <a:r>
              <a:rPr lang="en-US" dirty="0" smtClean="0"/>
              <a:t> </a:t>
            </a:r>
            <a:r>
              <a:rPr lang="en-US" dirty="0"/>
              <a:t>time </a:t>
            </a:r>
            <a:r>
              <a:rPr lang="en-US" dirty="0" smtClean="0"/>
              <a:t>differences</a:t>
            </a:r>
            <a:r>
              <a:rPr lang="tr-TR" dirty="0" smtClean="0"/>
              <a:t> of </a:t>
            </a:r>
            <a:r>
              <a:rPr lang="en-US" dirty="0"/>
              <a:t>transmission of two or more satellites </a:t>
            </a:r>
            <a:br>
              <a:rPr lang="en-US" dirty="0"/>
            </a:br>
            <a:r>
              <a:rPr lang="en-US" dirty="0"/>
              <a:t> inform the receiver </a:t>
            </a:r>
            <a:r>
              <a:rPr lang="en-US" dirty="0" smtClean="0"/>
              <a:t>its </a:t>
            </a:r>
            <a:r>
              <a:rPr lang="en-US" dirty="0"/>
              <a:t>relative distance to each </a:t>
            </a:r>
            <a:r>
              <a:rPr lang="en-US" dirty="0" smtClean="0"/>
              <a:t>satellite</a:t>
            </a:r>
            <a:endParaRPr lang="tr-TR" dirty="0" smtClean="0"/>
          </a:p>
          <a:p>
            <a:r>
              <a:rPr lang="tr-TR" dirty="0" smtClean="0"/>
              <a:t>Satellites needed to be </a:t>
            </a:r>
            <a:r>
              <a:rPr lang="tr-TR" dirty="0"/>
              <a:t>well synchronized</a:t>
            </a:r>
          </a:p>
        </p:txBody>
      </p:sp>
    </p:spTree>
    <p:extLst>
      <p:ext uri="{BB962C8B-B14F-4D97-AF65-F5344CB8AC3E}">
        <p14:creationId xmlns:p14="http://schemas.microsoft.com/office/powerpoint/2010/main" val="149160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Time-of-flight </a:t>
            </a:r>
            <a:r>
              <a:rPr lang="tr-TR" dirty="0" smtClean="0"/>
              <a:t>Active Ranging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 </a:t>
                </a:r>
                <a:r>
                  <a:rPr lang="tr-TR" dirty="0" smtClean="0"/>
                  <a:t>M</a:t>
                </a:r>
                <a:r>
                  <a:rPr lang="en-US" dirty="0" err="1" smtClean="0"/>
                  <a:t>akes</a:t>
                </a:r>
                <a:r>
                  <a:rPr lang="en-US" dirty="0" smtClean="0"/>
                  <a:t> </a:t>
                </a:r>
                <a:r>
                  <a:rPr lang="en-US" dirty="0"/>
                  <a:t>use of the propagation speed of sound or an </a:t>
                </a:r>
                <a:r>
                  <a:rPr lang="en-US" dirty="0" smtClean="0"/>
                  <a:t>electromagnetic</a:t>
                </a:r>
                <a:r>
                  <a:rPr lang="tr-TR" dirty="0" smtClean="0"/>
                  <a:t> </a:t>
                </a:r>
                <a:r>
                  <a:rPr lang="en-US" dirty="0" smtClean="0"/>
                  <a:t>wave</a:t>
                </a:r>
                <a:endParaRPr lang="tr-T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tr-TR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tr-T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tr-TR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tr-TR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tr-TR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tr-TR" dirty="0"/>
              </a:p>
              <a:p>
                <a:r>
                  <a:rPr lang="tr-TR" dirty="0" smtClean="0"/>
                  <a:t>d: distance, c: speed of wave propagation, t: time of flight</a:t>
                </a:r>
              </a:p>
              <a:p>
                <a:r>
                  <a:rPr lang="tr-TR" dirty="0" smtClean="0"/>
                  <a:t>Sound speed: 0.3 m/ms</a:t>
                </a:r>
              </a:p>
              <a:p>
                <a:r>
                  <a:rPr lang="tr-TR" dirty="0" smtClean="0"/>
                  <a:t>Light speed: 0.3 m/ns</a:t>
                </a:r>
                <a:endParaRPr lang="tr-T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76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</a:t>
            </a:r>
            <a:r>
              <a:rPr lang="tr-TR" dirty="0" smtClean="0"/>
              <a:t>ltrasonic Sonar Sensor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SONAR is </a:t>
            </a:r>
            <a:r>
              <a:rPr lang="en-US" dirty="0" err="1"/>
              <a:t>SOund</a:t>
            </a:r>
            <a:r>
              <a:rPr lang="en-US" dirty="0"/>
              <a:t> Navigation and </a:t>
            </a:r>
            <a:r>
              <a:rPr lang="en-US" dirty="0" smtClean="0"/>
              <a:t>Ranging</a:t>
            </a:r>
            <a:endParaRPr lang="tr-TR" dirty="0" smtClean="0"/>
          </a:p>
          <a:p>
            <a:r>
              <a:rPr lang="tr-TR" dirty="0" smtClean="0"/>
              <a:t>Speed of sound in air depends on temperature and gas consantration</a:t>
            </a:r>
          </a:p>
          <a:p>
            <a:r>
              <a:rPr lang="en-US" dirty="0"/>
              <a:t>Ultrasound is sound above Human Hearing &gt;</a:t>
            </a:r>
            <a:r>
              <a:rPr lang="en-US" dirty="0" smtClean="0"/>
              <a:t>20kHz</a:t>
            </a:r>
            <a:endParaRPr lang="tr-TR" dirty="0" smtClean="0"/>
          </a:p>
          <a:p>
            <a:r>
              <a:rPr lang="en-US" dirty="0"/>
              <a:t>Measures how far an object is by </a:t>
            </a:r>
            <a:r>
              <a:rPr lang="en-US" dirty="0" smtClean="0"/>
              <a:t>Time-of-Flight</a:t>
            </a:r>
            <a:endParaRPr lang="tr-TR" dirty="0" smtClean="0"/>
          </a:p>
          <a:p>
            <a:pPr lvl="1"/>
            <a:r>
              <a:rPr lang="en-US" dirty="0"/>
              <a:t>Sends out a sound </a:t>
            </a:r>
            <a:r>
              <a:rPr lang="en-US" dirty="0" smtClean="0"/>
              <a:t>wave</a:t>
            </a:r>
            <a:endParaRPr lang="tr-TR" dirty="0" smtClean="0"/>
          </a:p>
          <a:p>
            <a:pPr lvl="1"/>
            <a:r>
              <a:rPr lang="en-US" dirty="0"/>
              <a:t>Times until the reflection returns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33" r="5521"/>
          <a:stretch/>
        </p:blipFill>
        <p:spPr>
          <a:xfrm>
            <a:off x="5868785" y="3868290"/>
            <a:ext cx="6035040" cy="2600325"/>
          </a:xfrm>
          <a:prstGeom prst="rect">
            <a:avLst/>
          </a:prstGeom>
        </p:spPr>
      </p:pic>
      <p:pic>
        <p:nvPicPr>
          <p:cNvPr id="9218" name="Picture 2" descr="srf08 ile ilgili görsel sonuc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95" b="28633"/>
          <a:stretch/>
        </p:blipFill>
        <p:spPr bwMode="auto">
          <a:xfrm>
            <a:off x="8370050" y="345958"/>
            <a:ext cx="3533775" cy="147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84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</a:t>
            </a:r>
            <a:r>
              <a:rPr lang="tr-TR" dirty="0" smtClean="0"/>
              <a:t>ltrasonic Sonar Sensor</a:t>
            </a:r>
            <a:endParaRPr lang="tr-TR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tr-TR" b="1" dirty="0" smtClean="0"/>
              <a:t>Advantages</a:t>
            </a:r>
          </a:p>
          <a:p>
            <a:r>
              <a:rPr lang="tr-TR" dirty="0" smtClean="0"/>
              <a:t>Reliable with good precision</a:t>
            </a:r>
          </a:p>
          <a:p>
            <a:r>
              <a:rPr lang="tr-TR" dirty="0" smtClean="0"/>
              <a:t>Not as prone to outside interference</a:t>
            </a:r>
          </a:p>
          <a:p>
            <a:r>
              <a:rPr lang="tr-TR" dirty="0" smtClean="0"/>
              <a:t>Good maximum range</a:t>
            </a:r>
          </a:p>
          <a:p>
            <a:r>
              <a:rPr lang="tr-TR" dirty="0" smtClean="0"/>
              <a:t>Inexpensive</a:t>
            </a:r>
            <a:endParaRPr lang="tr-TR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tr-TR" b="1" dirty="0" smtClean="0"/>
              <a:t>Disadvantages</a:t>
            </a:r>
          </a:p>
          <a:p>
            <a:r>
              <a:rPr lang="tr-TR" dirty="0" smtClean="0"/>
              <a:t>Sensetive to smoothness</a:t>
            </a:r>
          </a:p>
          <a:p>
            <a:r>
              <a:rPr lang="tr-TR" dirty="0" smtClean="0"/>
              <a:t>Sensetive to angle to obstacle</a:t>
            </a:r>
          </a:p>
          <a:p>
            <a:r>
              <a:rPr lang="tr-TR" dirty="0" smtClean="0"/>
              <a:t>Poor resolution</a:t>
            </a:r>
          </a:p>
          <a:p>
            <a:r>
              <a:rPr lang="tr-TR" dirty="0" smtClean="0"/>
              <a:t>Prone to self-interference (self echo)</a:t>
            </a:r>
          </a:p>
          <a:p>
            <a:r>
              <a:rPr lang="tr-TR" dirty="0" smtClean="0"/>
              <a:t>Cannot detect too close obstacles</a:t>
            </a:r>
          </a:p>
          <a:p>
            <a:r>
              <a:rPr lang="tr-TR" dirty="0" smtClean="0"/>
              <a:t>Soft surfaces absorb sund energy</a:t>
            </a:r>
          </a:p>
        </p:txBody>
      </p:sp>
    </p:spTree>
    <p:extLst>
      <p:ext uri="{BB962C8B-B14F-4D97-AF65-F5344CB8AC3E}">
        <p14:creationId xmlns:p14="http://schemas.microsoft.com/office/powerpoint/2010/main" val="369140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Laser </a:t>
            </a:r>
            <a:r>
              <a:rPr lang="tr-TR" dirty="0" smtClean="0"/>
              <a:t>Rangefinder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Most accurate sensors for measuring distance</a:t>
            </a:r>
          </a:p>
          <a:p>
            <a:r>
              <a:rPr lang="tr-TR" dirty="0" smtClean="0"/>
              <a:t>Light is emitted and detected</a:t>
            </a:r>
          </a:p>
          <a:p>
            <a:r>
              <a:rPr lang="tr-TR" dirty="0" smtClean="0"/>
              <a:t>Sensors are called LIDAR (LIght Detection And Ranging)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728" y="3455550"/>
            <a:ext cx="4322272" cy="340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581" y="3328628"/>
            <a:ext cx="4066958" cy="3529372"/>
          </a:xfrm>
          <a:prstGeom prst="rect">
            <a:avLst/>
          </a:prstGeom>
        </p:spPr>
      </p:pic>
      <p:pic>
        <p:nvPicPr>
          <p:cNvPr id="11266" name="Picture 2" descr="utm lx30 ile ilgili görsel sonuc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248" y="103761"/>
            <a:ext cx="2670752" cy="267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61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550" y="3501981"/>
            <a:ext cx="5271568" cy="1518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Laser </a:t>
            </a:r>
            <a:r>
              <a:rPr lang="tr-TR" dirty="0" smtClean="0"/>
              <a:t>Rangefinder - </a:t>
            </a:r>
            <a:r>
              <a:rPr lang="tr-TR" dirty="0"/>
              <a:t>Phase-Shift </a:t>
            </a:r>
            <a:r>
              <a:rPr lang="tr-TR" dirty="0" smtClean="0"/>
              <a:t>Measurement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628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tr-TR" dirty="0" smtClean="0"/>
              </a:p>
              <a:p>
                <a:pPr marL="0" indent="0">
                  <a:buNone/>
                </a:pPr>
                <a:r>
                  <a:rPr lang="tr-TR" dirty="0" smtClean="0"/>
                  <a:t>(c: speed of light, f: frequency,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tr-TR" dirty="0" smtClean="0"/>
                  <a:t>: wavelength)</a:t>
                </a:r>
                <a:endParaRPr lang="tr-TR" b="0" dirty="0" smtClean="0"/>
              </a:p>
              <a:p>
                <a:pPr marL="0" indent="0">
                  <a:buNone/>
                </a:pPr>
                <a:r>
                  <a:rPr lang="tr-TR" dirty="0" smtClean="0"/>
                  <a:t>distance difference between transmitted and emitted light is 2D</a:t>
                </a:r>
              </a:p>
              <a:p>
                <a:pPr marL="0" indent="0">
                  <a:buNone/>
                </a:pPr>
                <a:r>
                  <a:rPr lang="tr-TR" dirty="0" smtClean="0"/>
                  <a:t>Light travels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tr-TR" dirty="0" smtClean="0"/>
                  <a:t> at </a:t>
                </a:r>
                <a14:m>
                  <m:oMath xmlns:m="http://schemas.openxmlformats.org/officeDocument/2006/math">
                    <m:r>
                      <a:rPr lang="tr-T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tr-TR" dirty="0" smtClean="0"/>
                  <a:t> phase difference, so for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tr-TR" dirty="0" smtClean="0"/>
                  <a:t> phase difference total of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tr-T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𝜆𝜃</m:t>
                        </m:r>
                        <m:r>
                          <m:rPr>
                            <m:nor/>
                          </m:rPr>
                          <a:rPr lang="tr-TR" dirty="0"/>
                          <m:t> </m:t>
                        </m:r>
                      </m:num>
                      <m:den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tr-TR" dirty="0" smtClean="0"/>
                  <a:t> distance is covered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𝜆𝜃</m:t>
                          </m:r>
                          <m:r>
                            <m:rPr>
                              <m:nor/>
                            </m:rPr>
                            <a:rPr lang="tr-TR" dirty="0"/>
                            <m:t> </m:t>
                          </m:r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62847" cy="4351338"/>
              </a:xfrm>
              <a:blipFill>
                <a:blip r:embed="rId3"/>
                <a:stretch>
                  <a:fillRect l="-2344" r="-267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620" y="1187966"/>
            <a:ext cx="6438380" cy="231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2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Laser </a:t>
            </a:r>
            <a:r>
              <a:rPr lang="tr-TR" dirty="0" smtClean="0"/>
              <a:t>Rangefinder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b="1" dirty="0" smtClean="0"/>
              <a:t>Advantages</a:t>
            </a:r>
          </a:p>
          <a:p>
            <a:r>
              <a:rPr lang="tr-TR" dirty="0" smtClean="0"/>
              <a:t>Better resolution than US, IR, camera</a:t>
            </a:r>
          </a:p>
          <a:p>
            <a:r>
              <a:rPr lang="tr-TR" dirty="0" smtClean="0"/>
              <a:t>Very reliable</a:t>
            </a:r>
          </a:p>
          <a:p>
            <a:r>
              <a:rPr lang="tr-TR" dirty="0" smtClean="0"/>
              <a:t>Not as sensitive to lighting conditions as camera and IR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b="1" dirty="0" smtClean="0"/>
              <a:t>Disadvantages</a:t>
            </a:r>
          </a:p>
          <a:p>
            <a:r>
              <a:rPr lang="tr-TR" dirty="0" smtClean="0"/>
              <a:t>Cannot ideftify mirrors, glass</a:t>
            </a:r>
          </a:p>
          <a:p>
            <a:r>
              <a:rPr lang="tr-TR" dirty="0" smtClean="0"/>
              <a:t>More expensivethan all other sensors</a:t>
            </a:r>
          </a:p>
          <a:p>
            <a:r>
              <a:rPr lang="tr-TR" dirty="0" smtClean="0"/>
              <a:t>Larger and heavier than all other sensors</a:t>
            </a:r>
          </a:p>
        </p:txBody>
      </p:sp>
    </p:spTree>
    <p:extLst>
      <p:ext uri="{BB962C8B-B14F-4D97-AF65-F5344CB8AC3E}">
        <p14:creationId xmlns:p14="http://schemas.microsoft.com/office/powerpoint/2010/main" val="310815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3D </a:t>
            </a:r>
            <a:r>
              <a:rPr lang="tr-TR" dirty="0" smtClean="0"/>
              <a:t>Laser Rangefinder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669087" cy="4351338"/>
          </a:xfrm>
        </p:spPr>
        <p:txBody>
          <a:bodyPr/>
          <a:lstStyle/>
          <a:p>
            <a:r>
              <a:rPr lang="tr-TR" dirty="0" smtClean="0"/>
              <a:t>L</a:t>
            </a:r>
            <a:r>
              <a:rPr lang="en-US" dirty="0" err="1" smtClean="0"/>
              <a:t>aser</a:t>
            </a:r>
            <a:r>
              <a:rPr lang="en-US" dirty="0" smtClean="0"/>
              <a:t> </a:t>
            </a:r>
            <a:r>
              <a:rPr lang="en-US" dirty="0"/>
              <a:t>scanner that acquires scan data </a:t>
            </a:r>
            <a:r>
              <a:rPr lang="en-US" dirty="0" smtClean="0"/>
              <a:t>in</a:t>
            </a:r>
            <a:r>
              <a:rPr lang="tr-TR" dirty="0" smtClean="0"/>
              <a:t> </a:t>
            </a:r>
            <a:r>
              <a:rPr lang="en-US" dirty="0" smtClean="0"/>
              <a:t>more </a:t>
            </a:r>
            <a:r>
              <a:rPr lang="en-US" dirty="0"/>
              <a:t>than a single </a:t>
            </a:r>
            <a:r>
              <a:rPr lang="en-US" dirty="0" smtClean="0"/>
              <a:t>plane</a:t>
            </a:r>
            <a:endParaRPr lang="tr-TR" dirty="0" smtClean="0"/>
          </a:p>
          <a:p>
            <a:endParaRPr lang="tr-TR" dirty="0"/>
          </a:p>
        </p:txBody>
      </p:sp>
      <p:pic>
        <p:nvPicPr>
          <p:cNvPr id="12290" name="Picture 2" descr="im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982" y="2930266"/>
            <a:ext cx="3435522" cy="246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velodynelidar.com/images/products/hdl-64e/UserData_PointCloud1_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377" y="2452254"/>
            <a:ext cx="5633605" cy="402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26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Time-of-flight </a:t>
            </a:r>
            <a:r>
              <a:rPr lang="tr-TR" dirty="0" smtClean="0"/>
              <a:t>Camera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3D scene is captured at one time</a:t>
            </a:r>
          </a:p>
          <a:p>
            <a:r>
              <a:rPr lang="tr-TR" dirty="0" smtClean="0"/>
              <a:t>There are no moving parts</a:t>
            </a:r>
          </a:p>
          <a:p>
            <a:r>
              <a:rPr lang="tr-TR" dirty="0" smtClean="0"/>
              <a:t>Uses modulated infrared light source to determine the distance for each pixel</a:t>
            </a:r>
          </a:p>
          <a:p>
            <a:r>
              <a:rPr lang="en-US" dirty="0"/>
              <a:t> </a:t>
            </a:r>
            <a:r>
              <a:rPr lang="tr-TR" dirty="0" smtClean="0"/>
              <a:t>T</a:t>
            </a:r>
            <a:r>
              <a:rPr lang="en-US" dirty="0" err="1" smtClean="0"/>
              <a:t>ypically</a:t>
            </a:r>
            <a:r>
              <a:rPr lang="en-US" dirty="0" smtClean="0"/>
              <a:t> </a:t>
            </a:r>
            <a:r>
              <a:rPr lang="en-US" dirty="0"/>
              <a:t>covers ranges from 0.5 m up to 8 </a:t>
            </a:r>
            <a:r>
              <a:rPr lang="en-US" dirty="0" smtClean="0"/>
              <a:t>m</a:t>
            </a:r>
            <a:endParaRPr lang="tr-TR" dirty="0" smtClean="0"/>
          </a:p>
          <a:p>
            <a:r>
              <a:rPr lang="tr-TR" dirty="0" smtClean="0"/>
              <a:t>T</a:t>
            </a:r>
            <a:r>
              <a:rPr lang="en-US" dirty="0" smtClean="0"/>
              <a:t>he </a:t>
            </a:r>
            <a:r>
              <a:rPr lang="en-US" dirty="0"/>
              <a:t>distance resolution is about 1 </a:t>
            </a:r>
            <a:r>
              <a:rPr lang="en-US" dirty="0" smtClean="0"/>
              <a:t>cm</a:t>
            </a:r>
            <a:endParaRPr lang="tr-TR" dirty="0" smtClean="0"/>
          </a:p>
          <a:p>
            <a:r>
              <a:rPr lang="en-US" dirty="0"/>
              <a:t>Typical images sizes are quite </a:t>
            </a:r>
            <a:r>
              <a:rPr lang="en-US" dirty="0" smtClean="0"/>
              <a:t>small</a:t>
            </a:r>
            <a:r>
              <a:rPr lang="tr-TR" dirty="0" smtClean="0"/>
              <a:t>: ZCAM 320x240, </a:t>
            </a:r>
            <a:r>
              <a:rPr lang="tr-TR" dirty="0"/>
              <a:t>Swiss Ranger SR3000 </a:t>
            </a:r>
            <a:r>
              <a:rPr lang="tr-TR" dirty="0" smtClean="0"/>
              <a:t>174x144</a:t>
            </a:r>
            <a:endParaRPr lang="tr-TR" dirty="0"/>
          </a:p>
        </p:txBody>
      </p:sp>
      <p:pic>
        <p:nvPicPr>
          <p:cNvPr id="7170" name="Picture 2" descr="http://hptg.com/wp-content/uploads/2015/09/sr4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357" y="129442"/>
            <a:ext cx="3252643" cy="239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1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Why Do Robots Need Sensors?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Where am I?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pPr marL="0" indent="0">
              <a:buNone/>
            </a:pPr>
            <a:r>
              <a:rPr lang="tr-TR" dirty="0" smtClean="0"/>
              <a:t>localization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56" y="1690688"/>
            <a:ext cx="5592561" cy="45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7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Triangulation </a:t>
            </a:r>
            <a:r>
              <a:rPr lang="tr-TR" dirty="0" smtClean="0"/>
              <a:t>Active Ranging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Use geometric properties measuring distance</a:t>
            </a:r>
          </a:p>
          <a:p>
            <a:r>
              <a:rPr lang="tr-TR" dirty="0" smtClean="0"/>
              <a:t>I</a:t>
            </a:r>
            <a:r>
              <a:rPr lang="en-US" dirty="0"/>
              <a:t>f the receiver measures the position of the reflection along a single </a:t>
            </a:r>
            <a:r>
              <a:rPr lang="en-US" dirty="0" smtClean="0"/>
              <a:t>axis</a:t>
            </a:r>
            <a:r>
              <a:rPr lang="tr-TR" dirty="0" smtClean="0"/>
              <a:t> </a:t>
            </a:r>
            <a:r>
              <a:rPr lang="tr-TR" dirty="0" smtClean="0">
                <a:sym typeface="Wingdings" panose="05000000000000000000" pitchFamily="2" charset="2"/>
              </a:rPr>
              <a:t> 1D sensor</a:t>
            </a:r>
          </a:p>
          <a:p>
            <a:r>
              <a:rPr lang="en-US" dirty="0"/>
              <a:t>If the receiver measures the </a:t>
            </a:r>
            <a:r>
              <a:rPr lang="en-US" dirty="0" smtClean="0"/>
              <a:t>position</a:t>
            </a:r>
            <a:r>
              <a:rPr lang="tr-TR" dirty="0" smtClean="0"/>
              <a:t> </a:t>
            </a:r>
            <a:r>
              <a:rPr lang="en-US" dirty="0" smtClean="0"/>
              <a:t>of </a:t>
            </a:r>
            <a:r>
              <a:rPr lang="en-US" dirty="0"/>
              <a:t>the reflection along two orthogonal </a:t>
            </a:r>
            <a:r>
              <a:rPr lang="en-US" dirty="0" smtClean="0"/>
              <a:t>axes</a:t>
            </a:r>
            <a:r>
              <a:rPr lang="tr-TR" dirty="0" smtClean="0"/>
              <a:t> </a:t>
            </a:r>
            <a:r>
              <a:rPr lang="tr-TR" dirty="0" smtClean="0">
                <a:sym typeface="Wingdings" panose="05000000000000000000" pitchFamily="2" charset="2"/>
              </a:rPr>
              <a:t> 2D sensor (structured light sensor)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7875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Optical </a:t>
            </a:r>
            <a:r>
              <a:rPr lang="tr-TR" dirty="0" smtClean="0"/>
              <a:t>Triangulation </a:t>
            </a:r>
            <a:r>
              <a:rPr lang="tr-TR" dirty="0"/>
              <a:t>(1D sensor</a:t>
            </a:r>
            <a:r>
              <a:rPr lang="tr-TR" dirty="0" smtClean="0"/>
              <a:t>) – Infrared Range Sensor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Emit light from IR LED</a:t>
            </a:r>
          </a:p>
          <a:p>
            <a:r>
              <a:rPr lang="tr-TR" dirty="0" smtClean="0"/>
              <a:t>Light is reflected from object</a:t>
            </a:r>
          </a:p>
          <a:p>
            <a:r>
              <a:rPr lang="tr-TR" dirty="0" smtClean="0"/>
              <a:t>Receiver senses the angle at which the reflected light is returned</a:t>
            </a:r>
          </a:p>
          <a:p>
            <a:r>
              <a:rPr lang="tr-TR" dirty="0" smtClean="0"/>
              <a:t>Receiver has a lens and CCD (</a:t>
            </a:r>
            <a:r>
              <a:rPr lang="tr-TR" dirty="0"/>
              <a:t>Charge-coupled </a:t>
            </a:r>
            <a:r>
              <a:rPr lang="tr-TR" dirty="0" smtClean="0"/>
              <a:t>device) array</a:t>
            </a:r>
            <a:endParaRPr lang="tr-TR" dirty="0"/>
          </a:p>
        </p:txBody>
      </p:sp>
      <p:pic>
        <p:nvPicPr>
          <p:cNvPr id="6146" name="Picture 2" descr="infrared triangulation ccd ile ilgili görsel sonucu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50"/>
          <a:stretch/>
        </p:blipFill>
        <p:spPr bwMode="auto">
          <a:xfrm>
            <a:off x="2344189" y="3940233"/>
            <a:ext cx="6115050" cy="291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harp infra red ile ilgili görsel sonuc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2" b="23491"/>
          <a:stretch/>
        </p:blipFill>
        <p:spPr bwMode="auto">
          <a:xfrm>
            <a:off x="9373639" y="1144588"/>
            <a:ext cx="2613314" cy="148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50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Optical </a:t>
            </a:r>
            <a:r>
              <a:rPr lang="tr-TR" dirty="0" smtClean="0"/>
              <a:t>Triangulation </a:t>
            </a:r>
            <a:r>
              <a:rPr lang="tr-TR" dirty="0"/>
              <a:t>(1D sensor</a:t>
            </a:r>
            <a:r>
              <a:rPr lang="tr-TR" dirty="0" smtClean="0"/>
              <a:t>) – Infrared Range Sensor</a:t>
            </a:r>
            <a:endParaRPr lang="tr-TR" dirty="0"/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990600" y="19780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b="1" dirty="0" smtClean="0"/>
              <a:t>Advantages</a:t>
            </a:r>
          </a:p>
          <a:p>
            <a:r>
              <a:rPr lang="tr-TR" dirty="0" smtClean="0"/>
              <a:t>Reliable with good precision</a:t>
            </a:r>
          </a:p>
          <a:p>
            <a:r>
              <a:rPr lang="tr-TR" dirty="0" smtClean="0"/>
              <a:t>Small beam angle</a:t>
            </a:r>
          </a:p>
          <a:p>
            <a:r>
              <a:rPr lang="tr-TR" dirty="0" smtClean="0"/>
              <a:t>Inexpensive</a:t>
            </a: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6324600" y="19780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b="1" dirty="0" smtClean="0"/>
              <a:t>Disadvantages</a:t>
            </a:r>
          </a:p>
          <a:p>
            <a:r>
              <a:rPr lang="tr-TR" dirty="0" smtClean="0"/>
              <a:t>Sensitive to smoothness</a:t>
            </a:r>
          </a:p>
          <a:p>
            <a:r>
              <a:rPr lang="tr-TR" dirty="0" smtClean="0"/>
              <a:t>Sensetive to angle to obstacle</a:t>
            </a:r>
          </a:p>
          <a:p>
            <a:r>
              <a:rPr lang="tr-TR" dirty="0" smtClean="0"/>
              <a:t>Short range</a:t>
            </a:r>
          </a:p>
          <a:p>
            <a:r>
              <a:rPr lang="tr-TR" dirty="0" smtClean="0"/>
              <a:t>Prone to interference from ambient light</a:t>
            </a:r>
          </a:p>
          <a:p>
            <a:r>
              <a:rPr lang="tr-TR" dirty="0" smtClean="0"/>
              <a:t>Cannot detect glass, mirror, shiny surfaces</a:t>
            </a:r>
          </a:p>
        </p:txBody>
      </p:sp>
    </p:spTree>
    <p:extLst>
      <p:ext uri="{BB962C8B-B14F-4D97-AF65-F5344CB8AC3E}">
        <p14:creationId xmlns:p14="http://schemas.microsoft.com/office/powerpoint/2010/main" val="105120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Structured </a:t>
            </a:r>
            <a:r>
              <a:rPr lang="tr-TR" dirty="0" smtClean="0"/>
              <a:t>Light </a:t>
            </a:r>
            <a:r>
              <a:rPr lang="tr-TR" dirty="0"/>
              <a:t>(2D sensor)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10475" cy="4351338"/>
          </a:xfrm>
        </p:spPr>
        <p:txBody>
          <a:bodyPr/>
          <a:lstStyle/>
          <a:p>
            <a:r>
              <a:rPr lang="tr-TR" dirty="0" smtClean="0"/>
              <a:t>Kinect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2993303"/>
            <a:ext cx="3539837" cy="3318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589" y="3018857"/>
            <a:ext cx="3743325" cy="3505200"/>
          </a:xfrm>
          <a:prstGeom prst="rect">
            <a:avLst/>
          </a:prstGeom>
        </p:spPr>
      </p:pic>
      <p:pic>
        <p:nvPicPr>
          <p:cNvPr id="13314" name="Picture 2" descr="Xbox 360 Kinect Sens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83" b="34196"/>
          <a:stretch/>
        </p:blipFill>
        <p:spPr bwMode="auto">
          <a:xfrm>
            <a:off x="7254644" y="197311"/>
            <a:ext cx="4762500" cy="142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kinect ile ilgili görsel sonuc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851" y="3406424"/>
            <a:ext cx="3827918" cy="196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5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Motion/Speed - </a:t>
            </a:r>
            <a:r>
              <a:rPr lang="tr-TR" dirty="0"/>
              <a:t>Doppler </a:t>
            </a:r>
            <a:r>
              <a:rPr lang="tr-TR" dirty="0" smtClean="0"/>
              <a:t>Effect Sensing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 smtClean="0"/>
                  <a:t>Radar or sound</a:t>
                </a:r>
              </a:p>
              <a:p>
                <a:r>
                  <a:rPr lang="tr-TR" dirty="0" smtClean="0"/>
                  <a:t>Measured frequency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tr-TR" dirty="0" smtClean="0"/>
                  <a:t>) at the receiver is a function of the relative speed (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tr-TR" dirty="0" smtClean="0"/>
                  <a:t>) between transmitter and receiver where transmitter emits an EM or sound wave with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tr-TR" dirty="0" smtClean="0"/>
              </a:p>
              <a:p>
                <a:endParaRPr lang="tr-T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tr-TR" dirty="0" smtClean="0"/>
              </a:p>
              <a:p>
                <a:pPr marL="0" indent="0">
                  <a:buNone/>
                </a:pPr>
                <a:r>
                  <a:rPr lang="tr-TR" dirty="0" smtClean="0"/>
                  <a:t>(c:speed of wave)</a:t>
                </a:r>
                <a:endParaRPr lang="tr-T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14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Omnidirectional </a:t>
            </a:r>
            <a:r>
              <a:rPr lang="tr-TR" dirty="0" smtClean="0"/>
              <a:t>Camera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357" y="1859018"/>
            <a:ext cx="7515658" cy="444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0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Stereo Camera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89659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tr-TR" b="0" dirty="0" smtClean="0"/>
              </a:p>
              <a:p>
                <a:pPr marL="0" indent="0">
                  <a:buNone/>
                </a:pPr>
                <a:endParaRPr lang="tr-T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tr-T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tr-TR" dirty="0" smtClean="0"/>
              </a:p>
              <a:p>
                <a:pPr marL="0" indent="0">
                  <a:buNone/>
                </a:pP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89659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657" y="0"/>
            <a:ext cx="3867150" cy="2238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389" y="2373312"/>
            <a:ext cx="7624612" cy="433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Problem: Sensor 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sensors to employ ?</a:t>
            </a:r>
          </a:p>
          <a:p>
            <a:r>
              <a:rPr lang="en-US" dirty="0" smtClean="0"/>
              <a:t>mapping</a:t>
            </a:r>
            <a:endParaRPr lang="en-US" dirty="0"/>
          </a:p>
          <a:p>
            <a:pPr lvl="1"/>
            <a:r>
              <a:rPr lang="en-US" dirty="0" smtClean="0"/>
              <a:t>ranging </a:t>
            </a:r>
            <a:r>
              <a:rPr lang="en-US" dirty="0"/>
              <a:t>- laser, sonar, IR, stereo camera pair</a:t>
            </a:r>
          </a:p>
          <a:p>
            <a:pPr lvl="1"/>
            <a:r>
              <a:rPr lang="en-US" dirty="0" smtClean="0"/>
              <a:t>salient </a:t>
            </a:r>
            <a:r>
              <a:rPr lang="en-US" dirty="0"/>
              <a:t>feature detection - doors using color</a:t>
            </a:r>
          </a:p>
          <a:p>
            <a:r>
              <a:rPr lang="en-US" dirty="0" smtClean="0"/>
              <a:t>Factors</a:t>
            </a:r>
            <a:endParaRPr lang="en-US" dirty="0"/>
          </a:p>
          <a:p>
            <a:pPr lvl="1"/>
            <a:r>
              <a:rPr lang="en-US" dirty="0" smtClean="0"/>
              <a:t>accuracy</a:t>
            </a:r>
            <a:r>
              <a:rPr lang="en-US" dirty="0"/>
              <a:t>, cost, information needed </a:t>
            </a:r>
            <a:r>
              <a:rPr lang="en-US" dirty="0" err="1" smtClean="0"/>
              <a:t>etc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758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Problem: </a:t>
            </a:r>
            <a:r>
              <a:rPr lang="tr-TR" dirty="0" smtClean="0"/>
              <a:t>Sensor Placement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 you put them </a:t>
            </a:r>
            <a:r>
              <a:rPr lang="en-US" dirty="0" smtClean="0"/>
              <a:t>?</a:t>
            </a:r>
            <a:endParaRPr lang="tr-TR" dirty="0"/>
          </a:p>
          <a:p>
            <a:pPr lvl="1"/>
            <a:r>
              <a:rPr lang="en-US" dirty="0" smtClean="0"/>
              <a:t>On/off </a:t>
            </a:r>
            <a:r>
              <a:rPr lang="en-US" dirty="0"/>
              <a:t>board (e.g. localization </a:t>
            </a:r>
            <a:r>
              <a:rPr lang="en-US" dirty="0" smtClean="0"/>
              <a:t>using</a:t>
            </a:r>
            <a:r>
              <a:rPr lang="tr-TR" dirty="0" smtClean="0"/>
              <a:t> </a:t>
            </a:r>
            <a:r>
              <a:rPr lang="en-US" dirty="0" err="1" smtClean="0"/>
              <a:t>odometry</a:t>
            </a:r>
            <a:r>
              <a:rPr lang="en-US" dirty="0" smtClean="0"/>
              <a:t> </a:t>
            </a:r>
            <a:r>
              <a:rPr lang="en-US" dirty="0"/>
              <a:t>vs. localization using </a:t>
            </a:r>
            <a:r>
              <a:rPr lang="en-US" dirty="0" smtClean="0"/>
              <a:t>beacons) </a:t>
            </a:r>
            <a:endParaRPr lang="tr-TR" dirty="0" smtClean="0"/>
          </a:p>
          <a:p>
            <a:r>
              <a:rPr lang="en-US" dirty="0" smtClean="0"/>
              <a:t>If </a:t>
            </a:r>
            <a:r>
              <a:rPr lang="en-US" dirty="0"/>
              <a:t>onboard - where </a:t>
            </a:r>
            <a:r>
              <a:rPr lang="en-US" dirty="0" smtClean="0"/>
              <a:t>?</a:t>
            </a:r>
            <a:endParaRPr lang="tr-TR" dirty="0"/>
          </a:p>
          <a:p>
            <a:pPr lvl="1"/>
            <a:r>
              <a:rPr lang="en-US" dirty="0" smtClean="0"/>
              <a:t>Reasonable </a:t>
            </a:r>
            <a:r>
              <a:rPr lang="en-US" dirty="0"/>
              <a:t>arrangements </a:t>
            </a:r>
            <a:r>
              <a:rPr lang="en-US" dirty="0" smtClean="0"/>
              <a:t>– heuristic</a:t>
            </a:r>
            <a:endParaRPr lang="tr-TR" dirty="0"/>
          </a:p>
          <a:p>
            <a:pPr lvl="1"/>
            <a:r>
              <a:rPr lang="en-US" dirty="0" smtClean="0"/>
              <a:t>Optimal </a:t>
            </a:r>
            <a:r>
              <a:rPr lang="en-US" dirty="0"/>
              <a:t>arrangements </a:t>
            </a:r>
            <a:r>
              <a:rPr lang="en-US" dirty="0" smtClean="0"/>
              <a:t>– mathematically</a:t>
            </a:r>
            <a:r>
              <a:rPr lang="tr-TR" dirty="0" smtClean="0"/>
              <a:t> </a:t>
            </a:r>
            <a:r>
              <a:rPr lang="en-US" dirty="0" smtClean="0"/>
              <a:t>rigorous </a:t>
            </a:r>
            <a:r>
              <a:rPr lang="en-US" dirty="0"/>
              <a:t/>
            </a:r>
            <a:br>
              <a:rPr lang="en-US" dirty="0"/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0125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Sensors for </a:t>
            </a:r>
            <a:r>
              <a:rPr lang="en-US" dirty="0" smtClean="0"/>
              <a:t>Mobile</a:t>
            </a:r>
            <a:r>
              <a:rPr lang="tr-TR" dirty="0" smtClean="0"/>
              <a:t> </a:t>
            </a:r>
            <a:r>
              <a:rPr lang="en-US" dirty="0" smtClean="0"/>
              <a:t>Robots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 smtClean="0"/>
              <a:t>Contact </a:t>
            </a:r>
            <a:r>
              <a:rPr lang="tr-TR" dirty="0"/>
              <a:t>sensors: Bumpers</a:t>
            </a:r>
          </a:p>
          <a:p>
            <a:r>
              <a:rPr lang="tr-TR" dirty="0" smtClean="0"/>
              <a:t>Internal </a:t>
            </a:r>
            <a:r>
              <a:rPr lang="tr-TR" dirty="0"/>
              <a:t>sensors</a:t>
            </a:r>
          </a:p>
          <a:p>
            <a:pPr lvl="1"/>
            <a:r>
              <a:rPr lang="tr-TR" dirty="0" smtClean="0"/>
              <a:t>Accelerometers </a:t>
            </a:r>
            <a:r>
              <a:rPr lang="tr-TR" dirty="0"/>
              <a:t>(spring-mounted masses)</a:t>
            </a:r>
          </a:p>
          <a:p>
            <a:pPr lvl="1"/>
            <a:r>
              <a:rPr lang="tr-TR" dirty="0" smtClean="0"/>
              <a:t>Gyroscopes </a:t>
            </a:r>
            <a:r>
              <a:rPr lang="tr-TR" dirty="0"/>
              <a:t>(spinning mass, laser light)</a:t>
            </a:r>
          </a:p>
          <a:p>
            <a:pPr lvl="1"/>
            <a:r>
              <a:rPr lang="tr-TR" dirty="0" smtClean="0"/>
              <a:t>Compasses</a:t>
            </a:r>
            <a:r>
              <a:rPr lang="tr-TR" dirty="0"/>
              <a:t>, inclinometers, IMU (earth magnetic field, gravity)</a:t>
            </a:r>
          </a:p>
          <a:p>
            <a:r>
              <a:rPr lang="tr-TR" dirty="0" smtClean="0"/>
              <a:t>Proximity </a:t>
            </a:r>
            <a:r>
              <a:rPr lang="tr-TR" dirty="0"/>
              <a:t>sensors</a:t>
            </a:r>
          </a:p>
          <a:p>
            <a:pPr lvl="1"/>
            <a:r>
              <a:rPr lang="tr-TR" dirty="0" smtClean="0"/>
              <a:t>Sonar </a:t>
            </a:r>
            <a:r>
              <a:rPr lang="tr-TR" dirty="0"/>
              <a:t>(time of flight)</a:t>
            </a:r>
          </a:p>
          <a:p>
            <a:pPr lvl="1"/>
            <a:r>
              <a:rPr lang="tr-TR" dirty="0" smtClean="0"/>
              <a:t>Radar </a:t>
            </a:r>
            <a:r>
              <a:rPr lang="tr-TR" dirty="0"/>
              <a:t>(phase and frequency)</a:t>
            </a:r>
          </a:p>
          <a:p>
            <a:pPr lvl="1"/>
            <a:r>
              <a:rPr lang="tr-TR" dirty="0" smtClean="0"/>
              <a:t>Laser </a:t>
            </a:r>
            <a:r>
              <a:rPr lang="tr-TR" dirty="0"/>
              <a:t>range-finders (triangulation, tof, phase)</a:t>
            </a:r>
          </a:p>
          <a:p>
            <a:pPr lvl="1"/>
            <a:r>
              <a:rPr lang="tr-TR" dirty="0" smtClean="0"/>
              <a:t>Infrared </a:t>
            </a:r>
            <a:r>
              <a:rPr lang="tr-TR" dirty="0"/>
              <a:t>(intensity)</a:t>
            </a:r>
          </a:p>
          <a:p>
            <a:r>
              <a:rPr lang="tr-TR" dirty="0" smtClean="0"/>
              <a:t>Visual </a:t>
            </a:r>
            <a:r>
              <a:rPr lang="tr-TR" dirty="0"/>
              <a:t>sensors: Cameras</a:t>
            </a:r>
          </a:p>
          <a:p>
            <a:r>
              <a:rPr lang="tr-TR" smtClean="0"/>
              <a:t>Satellite-based </a:t>
            </a:r>
            <a:r>
              <a:rPr lang="tr-TR" dirty="0"/>
              <a:t>sensors: GPS</a:t>
            </a:r>
          </a:p>
        </p:txBody>
      </p:sp>
    </p:spTree>
    <p:extLst>
      <p:ext uri="{BB962C8B-B14F-4D97-AF65-F5344CB8AC3E}">
        <p14:creationId xmlns:p14="http://schemas.microsoft.com/office/powerpoint/2010/main" val="384280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Why Do Robots Need Sensors?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Will I hit anything?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pPr marL="0" indent="0">
              <a:buNone/>
            </a:pPr>
            <a:r>
              <a:rPr lang="tr-TR" dirty="0"/>
              <a:t>o</a:t>
            </a:r>
            <a:r>
              <a:rPr lang="tr-TR" dirty="0" smtClean="0"/>
              <a:t>bstacle avoidance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090" y="1690688"/>
            <a:ext cx="67246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5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49" y="0"/>
            <a:ext cx="10282052" cy="6858000"/>
          </a:xfrm>
          <a:prstGeom prst="rect">
            <a:avLst/>
          </a:prstGeom>
        </p:spPr>
      </p:pic>
      <p:pic>
        <p:nvPicPr>
          <p:cNvPr id="1026" name="Picture 2" descr="İlgili resi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04" y="4487631"/>
            <a:ext cx="2506596" cy="237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49193" y="5735782"/>
            <a:ext cx="193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PR2 Robot Sensors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89465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ao sensors ile ilgili g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04" y="414624"/>
            <a:ext cx="11461192" cy="600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940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Why Do Robots Need Sensors?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Sensing for specific tasks</a:t>
            </a:r>
          </a:p>
          <a:p>
            <a:r>
              <a:rPr lang="tr-TR" dirty="0" smtClean="0"/>
              <a:t>Where is the cropline?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pPr marL="0" indent="0">
              <a:buNone/>
            </a:pPr>
            <a:r>
              <a:rPr lang="tr-TR" dirty="0"/>
              <a:t>a</a:t>
            </a:r>
            <a:r>
              <a:rPr lang="tr-TR" dirty="0" smtClean="0"/>
              <a:t>utonomous harvesting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57" y="1555157"/>
            <a:ext cx="3955404" cy="3049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409" y="3749259"/>
            <a:ext cx="42291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8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Why Do Robots Need Sensors?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Sensing for specific tasks</a:t>
            </a:r>
          </a:p>
          <a:p>
            <a:r>
              <a:rPr lang="tr-TR" dirty="0" smtClean="0"/>
              <a:t>Where are the forkholes?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pPr marL="0" indent="0">
              <a:buNone/>
            </a:pPr>
            <a:r>
              <a:rPr lang="tr-TR" dirty="0"/>
              <a:t>a</a:t>
            </a:r>
            <a:r>
              <a:rPr lang="tr-TR" dirty="0" smtClean="0"/>
              <a:t>utonomous material handling</a:t>
            </a:r>
            <a:endParaRPr lang="tr-T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327" y="1177463"/>
            <a:ext cx="3128197" cy="3111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461" y="3851304"/>
            <a:ext cx="4327964" cy="232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2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Why Do Robots Need Sensors?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Sensing for specific tasks</a:t>
            </a:r>
          </a:p>
          <a:p>
            <a:r>
              <a:rPr lang="tr-TR" dirty="0" smtClean="0"/>
              <a:t>Where is the face?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pPr marL="0" indent="0">
              <a:buNone/>
            </a:pPr>
            <a:r>
              <a:rPr lang="tr-TR" dirty="0" smtClean="0"/>
              <a:t>face detection &amp; tracking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773" y="1825625"/>
            <a:ext cx="56578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7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Sensor Classification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Proprioceptive</a:t>
            </a:r>
          </a:p>
          <a:p>
            <a:pPr lvl="1"/>
            <a:r>
              <a:rPr lang="tr-TR" dirty="0" smtClean="0"/>
              <a:t>Measures robotic interaction with environment</a:t>
            </a:r>
          </a:p>
          <a:p>
            <a:pPr lvl="1"/>
            <a:r>
              <a:rPr lang="tr-TR" dirty="0" smtClean="0"/>
              <a:t>GPS, INS (inertial navigation system), shaft encoder</a:t>
            </a:r>
          </a:p>
          <a:p>
            <a:r>
              <a:rPr lang="tr-TR" dirty="0" smtClean="0"/>
              <a:t>Exteroceptive</a:t>
            </a:r>
          </a:p>
          <a:p>
            <a:pPr lvl="1"/>
            <a:r>
              <a:rPr lang="tr-TR" dirty="0" smtClean="0"/>
              <a:t>Measures environment directly</a:t>
            </a:r>
          </a:p>
          <a:p>
            <a:pPr lvl="1"/>
            <a:r>
              <a:rPr lang="tr-TR" dirty="0" smtClean="0"/>
              <a:t>Contact, range, vision sensors</a:t>
            </a:r>
          </a:p>
          <a:p>
            <a:r>
              <a:rPr lang="tr-TR" dirty="0" smtClean="0"/>
              <a:t>Interoceptive</a:t>
            </a:r>
          </a:p>
          <a:p>
            <a:pPr lvl="1"/>
            <a:r>
              <a:rPr lang="tr-TR" dirty="0" smtClean="0"/>
              <a:t>Internal data</a:t>
            </a:r>
          </a:p>
          <a:p>
            <a:pPr lvl="1"/>
            <a:r>
              <a:rPr lang="tr-TR" dirty="0" smtClean="0"/>
              <a:t>Battery voltage, failure detection</a:t>
            </a:r>
          </a:p>
        </p:txBody>
      </p:sp>
    </p:spTree>
    <p:extLst>
      <p:ext uri="{BB962C8B-B14F-4D97-AF65-F5344CB8AC3E}">
        <p14:creationId xmlns:p14="http://schemas.microsoft.com/office/powerpoint/2010/main" val="17234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4260</TotalTime>
  <Words>1359</Words>
  <Application>Microsoft Office PowerPoint</Application>
  <PresentationFormat>Widescreen</PresentationFormat>
  <Paragraphs>281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Wingdings</vt:lpstr>
      <vt:lpstr>Office Theme</vt:lpstr>
      <vt:lpstr>Robot Teknolojisine Giriş  Yrd. Doç. Dr. Erkan Uslu,  Doç. Dr. Sırma Yavuz, Doç. Dr. Fatih Amasyalı, Ar. Grv. Nihal Altuntaş, Ar. Grv. Furkan Çakmak   D011 Cuma 14:00-17:00  04 </vt:lpstr>
      <vt:lpstr>Sensors for Mobile Robots</vt:lpstr>
      <vt:lpstr>Why Do Robots Need Sensors?</vt:lpstr>
      <vt:lpstr>Why Do Robots Need Sensors?</vt:lpstr>
      <vt:lpstr>Why Do Robots Need Sensors?</vt:lpstr>
      <vt:lpstr>Why Do Robots Need Sensors?</vt:lpstr>
      <vt:lpstr>Why Do Robots Need Sensors?</vt:lpstr>
      <vt:lpstr>Why Do Robots Need Sensors?</vt:lpstr>
      <vt:lpstr>Sensor Classification</vt:lpstr>
      <vt:lpstr>Sensor Classification</vt:lpstr>
      <vt:lpstr>Sensor Classification</vt:lpstr>
      <vt:lpstr>Sensor Classification – MediumUsed </vt:lpstr>
      <vt:lpstr>What is Sensing?</vt:lpstr>
      <vt:lpstr>Sensing Definitions</vt:lpstr>
      <vt:lpstr>Touch Sensor – Limit Switch</vt:lpstr>
      <vt:lpstr>Tilt Sensor</vt:lpstr>
      <vt:lpstr>Bend Sensor</vt:lpstr>
      <vt:lpstr>Bend Sensor - Problem</vt:lpstr>
      <vt:lpstr>Light Sensor</vt:lpstr>
      <vt:lpstr>Temperature Sensor</vt:lpstr>
      <vt:lpstr>Potentiometer </vt:lpstr>
      <vt:lpstr>Rotary Encoders</vt:lpstr>
      <vt:lpstr>Rotary Encoders</vt:lpstr>
      <vt:lpstr>Rotary Encoders</vt:lpstr>
      <vt:lpstr>Rotary Encoders- Problem</vt:lpstr>
      <vt:lpstr>Rotary Encoders- Problem</vt:lpstr>
      <vt:lpstr>Compass</vt:lpstr>
      <vt:lpstr>Gyroscope</vt:lpstr>
      <vt:lpstr>Accelerometer</vt:lpstr>
      <vt:lpstr>Inertial Measurement Unit (IMU)</vt:lpstr>
      <vt:lpstr> Global Positioning System</vt:lpstr>
      <vt:lpstr>Time-of-flight Active Ranging</vt:lpstr>
      <vt:lpstr>Ultrasonic Sonar Sensor</vt:lpstr>
      <vt:lpstr>Ultrasonic Sonar Sensor</vt:lpstr>
      <vt:lpstr>Laser Rangefinder</vt:lpstr>
      <vt:lpstr>Laser Rangefinder - Phase-Shift Measurement</vt:lpstr>
      <vt:lpstr>Laser Rangefinder</vt:lpstr>
      <vt:lpstr>3D Laser Rangefinder</vt:lpstr>
      <vt:lpstr>Time-of-flight Camera</vt:lpstr>
      <vt:lpstr>Triangulation Active Ranging</vt:lpstr>
      <vt:lpstr>Optical Triangulation (1D sensor) – Infrared Range Sensor</vt:lpstr>
      <vt:lpstr>Optical Triangulation (1D sensor) – Infrared Range Sensor</vt:lpstr>
      <vt:lpstr>Structured Light (2D sensor)</vt:lpstr>
      <vt:lpstr>Motion/Speed - Doppler Effect Sensing</vt:lpstr>
      <vt:lpstr>Omnidirectional Camera</vt:lpstr>
      <vt:lpstr>Stereo Camera</vt:lpstr>
      <vt:lpstr>Problem: Sensor Choice</vt:lpstr>
      <vt:lpstr>Problem: Sensor Placement</vt:lpstr>
      <vt:lpstr>Common Sensors for Mobile Robots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Teknolojisine Giriş  Yrd. Doç. Dr. Erkan Uslu,  Doç. Dr. Sırma Yavuz, Doç. Dr. Fatih Amasyalı, Ar. Grv. Nihal Altuntaş, Ar. Grv. Furkan Çakmak</dc:title>
  <dc:creator>Windows User</dc:creator>
  <cp:lastModifiedBy>Windows User</cp:lastModifiedBy>
  <cp:revision>503</cp:revision>
  <dcterms:created xsi:type="dcterms:W3CDTF">2017-09-18T07:12:52Z</dcterms:created>
  <dcterms:modified xsi:type="dcterms:W3CDTF">2018-03-16T00:30:38Z</dcterms:modified>
</cp:coreProperties>
</file>